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684" r:id="rId6"/>
  </p:sldMasterIdLst>
  <p:sldIdLst>
    <p:sldId id="263" r:id="rId7"/>
    <p:sldId id="269" r:id="rId8"/>
    <p:sldId id="271" r:id="rId9"/>
  </p:sldIdLst>
  <p:sldSz cx="9144000" cy="6858000" type="screen4x3"/>
  <p:notesSz cx="7023100" cy="93091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9"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9"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0"/>
  </p:normalViewPr>
  <p:slideViewPr>
    <p:cSldViewPr snapToGrid="0" snapToObjects="1">
      <p:cViewPr varScale="1">
        <p:scale>
          <a:sx n="91" d="100"/>
          <a:sy n="91" d="100"/>
        </p:scale>
        <p:origin x="170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F7B6B4-39D1-764B-9E99-46E5F15B42F2}" type="datetimeFigureOut">
              <a:rPr lang="en-US" smtClean="0"/>
              <a:t>4/9/20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3264789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7B6B4-39D1-764B-9E99-46E5F15B42F2}" type="datetimeFigureOut">
              <a:rPr lang="en-US" smtClean="0"/>
              <a:t>4/9/20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32294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7B6B4-39D1-764B-9E99-46E5F15B42F2}" type="datetimeFigureOut">
              <a:rPr lang="en-US" smtClean="0"/>
              <a:t>4/9/20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368391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1320" indent="0" algn="ctr">
              <a:buNone/>
              <a:defRPr sz="2000"/>
            </a:lvl2pPr>
            <a:lvl3pPr marL="902641" indent="0" algn="ctr">
              <a:buNone/>
              <a:defRPr sz="1800"/>
            </a:lvl3pPr>
            <a:lvl4pPr marL="1353961" indent="0" algn="ctr">
              <a:buNone/>
              <a:defRPr sz="1600"/>
            </a:lvl4pPr>
            <a:lvl5pPr marL="1805282" indent="0" algn="ctr">
              <a:buNone/>
              <a:defRPr sz="1600"/>
            </a:lvl5pPr>
            <a:lvl6pPr marL="2256602" indent="0" algn="ctr">
              <a:buNone/>
              <a:defRPr sz="1600"/>
            </a:lvl6pPr>
            <a:lvl7pPr marL="2707922" indent="0" algn="ctr">
              <a:buNone/>
              <a:defRPr sz="1600"/>
            </a:lvl7pPr>
            <a:lvl8pPr marL="3159243" indent="0" algn="ctr">
              <a:buNone/>
              <a:defRPr sz="1600"/>
            </a:lvl8pPr>
            <a:lvl9pPr marL="361056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ED1A5A-2F57-B842-8EC9-C3200AABF786}" type="datetimeFigureOut">
              <a:rPr lang="en-US" smtClean="0">
                <a:solidFill>
                  <a:prstClr val="black">
                    <a:tint val="75000"/>
                  </a:prstClr>
                </a:solidFill>
              </a:rPr>
              <a:pPr/>
              <a:t>4/9/20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F8ECA-456D-BE49-93DE-EA9117D9C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20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D1A5A-2F57-B842-8EC9-C3200AABF786}" type="datetimeFigureOut">
              <a:rPr lang="en-US" smtClean="0">
                <a:solidFill>
                  <a:prstClr val="black">
                    <a:tint val="75000"/>
                  </a:prstClr>
                </a:solidFill>
              </a:rPr>
              <a:pPr/>
              <a:t>4/9/20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F8ECA-456D-BE49-93DE-EA9117D9C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634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9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1320" indent="0">
              <a:buNone/>
              <a:defRPr sz="2000">
                <a:solidFill>
                  <a:schemeClr val="tx1">
                    <a:tint val="75000"/>
                  </a:schemeClr>
                </a:solidFill>
              </a:defRPr>
            </a:lvl2pPr>
            <a:lvl3pPr marL="902641" indent="0">
              <a:buNone/>
              <a:defRPr sz="1800">
                <a:solidFill>
                  <a:schemeClr val="tx1">
                    <a:tint val="75000"/>
                  </a:schemeClr>
                </a:solidFill>
              </a:defRPr>
            </a:lvl3pPr>
            <a:lvl4pPr marL="1353961" indent="0">
              <a:buNone/>
              <a:defRPr sz="1600">
                <a:solidFill>
                  <a:schemeClr val="tx1">
                    <a:tint val="75000"/>
                  </a:schemeClr>
                </a:solidFill>
              </a:defRPr>
            </a:lvl4pPr>
            <a:lvl5pPr marL="1805282" indent="0">
              <a:buNone/>
              <a:defRPr sz="1600">
                <a:solidFill>
                  <a:schemeClr val="tx1">
                    <a:tint val="75000"/>
                  </a:schemeClr>
                </a:solidFill>
              </a:defRPr>
            </a:lvl5pPr>
            <a:lvl6pPr marL="2256602" indent="0">
              <a:buNone/>
              <a:defRPr sz="1600">
                <a:solidFill>
                  <a:schemeClr val="tx1">
                    <a:tint val="75000"/>
                  </a:schemeClr>
                </a:solidFill>
              </a:defRPr>
            </a:lvl6pPr>
            <a:lvl7pPr marL="2707922" indent="0">
              <a:buNone/>
              <a:defRPr sz="1600">
                <a:solidFill>
                  <a:schemeClr val="tx1">
                    <a:tint val="75000"/>
                  </a:schemeClr>
                </a:solidFill>
              </a:defRPr>
            </a:lvl7pPr>
            <a:lvl8pPr marL="3159243" indent="0">
              <a:buNone/>
              <a:defRPr sz="1600">
                <a:solidFill>
                  <a:schemeClr val="tx1">
                    <a:tint val="75000"/>
                  </a:schemeClr>
                </a:solidFill>
              </a:defRPr>
            </a:lvl8pPr>
            <a:lvl9pPr marL="361056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ED1A5A-2F57-B842-8EC9-C3200AABF786}" type="datetimeFigureOut">
              <a:rPr lang="en-US" smtClean="0">
                <a:solidFill>
                  <a:prstClr val="black">
                    <a:tint val="75000"/>
                  </a:prstClr>
                </a:solidFill>
              </a:rPr>
              <a:pPr/>
              <a:t>4/9/20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F8ECA-456D-BE49-93DE-EA9117D9C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602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ED1A5A-2F57-B842-8EC9-C3200AABF786}" type="datetimeFigureOut">
              <a:rPr lang="en-US" smtClean="0">
                <a:solidFill>
                  <a:prstClr val="black">
                    <a:tint val="75000"/>
                  </a:prstClr>
                </a:solidFill>
              </a:rPr>
              <a:pPr/>
              <a:t>4/9/20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5F8ECA-456D-BE49-93DE-EA9117D9C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23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1320" indent="0">
              <a:buNone/>
              <a:defRPr sz="2000" b="1"/>
            </a:lvl2pPr>
            <a:lvl3pPr marL="902641" indent="0">
              <a:buNone/>
              <a:defRPr sz="1800" b="1"/>
            </a:lvl3pPr>
            <a:lvl4pPr marL="1353961" indent="0">
              <a:buNone/>
              <a:defRPr sz="1600" b="1"/>
            </a:lvl4pPr>
            <a:lvl5pPr marL="1805282" indent="0">
              <a:buNone/>
              <a:defRPr sz="1600" b="1"/>
            </a:lvl5pPr>
            <a:lvl6pPr marL="2256602" indent="0">
              <a:buNone/>
              <a:defRPr sz="1600" b="1"/>
            </a:lvl6pPr>
            <a:lvl7pPr marL="2707922" indent="0">
              <a:buNone/>
              <a:defRPr sz="1600" b="1"/>
            </a:lvl7pPr>
            <a:lvl8pPr marL="3159243" indent="0">
              <a:buNone/>
              <a:defRPr sz="1600" b="1"/>
            </a:lvl8pPr>
            <a:lvl9pPr marL="3610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ED1A5A-2F57-B842-8EC9-C3200AABF786}" type="datetimeFigureOut">
              <a:rPr lang="en-US" smtClean="0">
                <a:solidFill>
                  <a:prstClr val="black">
                    <a:tint val="75000"/>
                  </a:prstClr>
                </a:solidFill>
              </a:rPr>
              <a:pPr/>
              <a:t>4/9/20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5F8ECA-456D-BE49-93DE-EA9117D9C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465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D1A5A-2F57-B842-8EC9-C3200AABF786}" type="datetimeFigureOut">
              <a:rPr lang="en-US" smtClean="0">
                <a:solidFill>
                  <a:prstClr val="black">
                    <a:tint val="75000"/>
                  </a:prstClr>
                </a:solidFill>
              </a:rPr>
              <a:pPr/>
              <a:t>4/9/20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5F8ECA-456D-BE49-93DE-EA9117D9C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33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D1A5A-2F57-B842-8EC9-C3200AABF786}" type="datetimeFigureOut">
              <a:rPr lang="en-US" smtClean="0">
                <a:solidFill>
                  <a:prstClr val="black">
                    <a:tint val="75000"/>
                  </a:prstClr>
                </a:solidFill>
              </a:rPr>
              <a:pPr/>
              <a:t>4/9/20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5F8ECA-456D-BE49-93DE-EA9117D9C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405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1320" indent="0">
              <a:buNone/>
              <a:defRPr sz="1400"/>
            </a:lvl2pPr>
            <a:lvl3pPr marL="902641" indent="0">
              <a:buNone/>
              <a:defRPr sz="1200"/>
            </a:lvl3pPr>
            <a:lvl4pPr marL="1353961" indent="0">
              <a:buNone/>
              <a:defRPr sz="1000"/>
            </a:lvl4pPr>
            <a:lvl5pPr marL="1805282" indent="0">
              <a:buNone/>
              <a:defRPr sz="1000"/>
            </a:lvl5pPr>
            <a:lvl6pPr marL="2256602" indent="0">
              <a:buNone/>
              <a:defRPr sz="1000"/>
            </a:lvl6pPr>
            <a:lvl7pPr marL="2707922" indent="0">
              <a:buNone/>
              <a:defRPr sz="1000"/>
            </a:lvl7pPr>
            <a:lvl8pPr marL="3159243" indent="0">
              <a:buNone/>
              <a:defRPr sz="1000"/>
            </a:lvl8pPr>
            <a:lvl9pPr marL="361056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ED1A5A-2F57-B842-8EC9-C3200AABF786}" type="datetimeFigureOut">
              <a:rPr lang="en-US" smtClean="0">
                <a:solidFill>
                  <a:prstClr val="black">
                    <a:tint val="75000"/>
                  </a:prstClr>
                </a:solidFill>
              </a:rPr>
              <a:pPr/>
              <a:t>4/9/20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5F8ECA-456D-BE49-93DE-EA9117D9C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26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7B6B4-39D1-764B-9E99-46E5F15B42F2}" type="datetimeFigureOut">
              <a:rPr lang="en-US" smtClean="0"/>
              <a:t>4/9/20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2370213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1320" indent="0">
              <a:buNone/>
              <a:defRPr sz="2800"/>
            </a:lvl2pPr>
            <a:lvl3pPr marL="902641" indent="0">
              <a:buNone/>
              <a:defRPr sz="2400"/>
            </a:lvl3pPr>
            <a:lvl4pPr marL="1353961" indent="0">
              <a:buNone/>
              <a:defRPr sz="2000"/>
            </a:lvl4pPr>
            <a:lvl5pPr marL="1805282" indent="0">
              <a:buNone/>
              <a:defRPr sz="2000"/>
            </a:lvl5pPr>
            <a:lvl6pPr marL="2256602" indent="0">
              <a:buNone/>
              <a:defRPr sz="2000"/>
            </a:lvl6pPr>
            <a:lvl7pPr marL="2707922" indent="0">
              <a:buNone/>
              <a:defRPr sz="2000"/>
            </a:lvl7pPr>
            <a:lvl8pPr marL="3159243" indent="0">
              <a:buNone/>
              <a:defRPr sz="2000"/>
            </a:lvl8pPr>
            <a:lvl9pPr marL="3610563"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1320" indent="0">
              <a:buNone/>
              <a:defRPr sz="1400"/>
            </a:lvl2pPr>
            <a:lvl3pPr marL="902641" indent="0">
              <a:buNone/>
              <a:defRPr sz="1200"/>
            </a:lvl3pPr>
            <a:lvl4pPr marL="1353961" indent="0">
              <a:buNone/>
              <a:defRPr sz="1000"/>
            </a:lvl4pPr>
            <a:lvl5pPr marL="1805282" indent="0">
              <a:buNone/>
              <a:defRPr sz="1000"/>
            </a:lvl5pPr>
            <a:lvl6pPr marL="2256602" indent="0">
              <a:buNone/>
              <a:defRPr sz="1000"/>
            </a:lvl6pPr>
            <a:lvl7pPr marL="2707922" indent="0">
              <a:buNone/>
              <a:defRPr sz="1000"/>
            </a:lvl7pPr>
            <a:lvl8pPr marL="3159243" indent="0">
              <a:buNone/>
              <a:defRPr sz="1000"/>
            </a:lvl8pPr>
            <a:lvl9pPr marL="361056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ED1A5A-2F57-B842-8EC9-C3200AABF786}" type="datetimeFigureOut">
              <a:rPr lang="en-US" smtClean="0">
                <a:solidFill>
                  <a:prstClr val="black">
                    <a:tint val="75000"/>
                  </a:prstClr>
                </a:solidFill>
              </a:rPr>
              <a:pPr/>
              <a:t>4/9/20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5F8ECA-456D-BE49-93DE-EA9117D9C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053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D1A5A-2F57-B842-8EC9-C3200AABF786}" type="datetimeFigureOut">
              <a:rPr lang="en-US" smtClean="0">
                <a:solidFill>
                  <a:prstClr val="black">
                    <a:tint val="75000"/>
                  </a:prstClr>
                </a:solidFill>
              </a:rPr>
              <a:pPr/>
              <a:t>4/9/20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F8ECA-456D-BE49-93DE-EA9117D9C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778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ED1A5A-2F57-B842-8EC9-C3200AABF786}" type="datetimeFigureOut">
              <a:rPr lang="en-US" smtClean="0">
                <a:solidFill>
                  <a:prstClr val="black">
                    <a:tint val="75000"/>
                  </a:prstClr>
                </a:solidFill>
              </a:rPr>
              <a:pPr/>
              <a:t>4/9/20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5F8ECA-456D-BE49-93DE-EA9117D9C9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338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F7B6B4-39D1-764B-9E99-46E5F15B42F2}" type="datetimeFigureOut">
              <a:rPr lang="en-US" smtClean="0">
                <a:solidFill>
                  <a:prstClr val="black">
                    <a:tint val="75000"/>
                  </a:prstClr>
                </a:solidFill>
              </a:rPr>
              <a:pPr/>
              <a:t>4/9/20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6F366-543F-5B49-AFE3-A9651133F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15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7B6B4-39D1-764B-9E99-46E5F15B42F2}" type="datetimeFigureOut">
              <a:rPr lang="en-US" smtClean="0">
                <a:solidFill>
                  <a:prstClr val="black">
                    <a:tint val="75000"/>
                  </a:prstClr>
                </a:solidFill>
              </a:rPr>
              <a:pPr/>
              <a:t>4/9/20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6F366-543F-5B49-AFE3-A9651133F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5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F7B6B4-39D1-764B-9E99-46E5F15B42F2}" type="datetimeFigureOut">
              <a:rPr lang="en-US" smtClean="0">
                <a:solidFill>
                  <a:prstClr val="black">
                    <a:tint val="75000"/>
                  </a:prstClr>
                </a:solidFill>
              </a:rPr>
              <a:pPr/>
              <a:t>4/9/20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6F366-543F-5B49-AFE3-A9651133F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28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F7B6B4-39D1-764B-9E99-46E5F15B42F2}" type="datetimeFigureOut">
              <a:rPr lang="en-US" smtClean="0">
                <a:solidFill>
                  <a:prstClr val="black">
                    <a:tint val="75000"/>
                  </a:prstClr>
                </a:solidFill>
              </a:rPr>
              <a:pPr/>
              <a:t>4/9/20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A6F366-543F-5B49-AFE3-A9651133F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618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F7B6B4-39D1-764B-9E99-46E5F15B42F2}" type="datetimeFigureOut">
              <a:rPr lang="en-US" smtClean="0">
                <a:solidFill>
                  <a:prstClr val="black">
                    <a:tint val="75000"/>
                  </a:prstClr>
                </a:solidFill>
              </a:rPr>
              <a:pPr/>
              <a:t>4/9/20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A6F366-543F-5B49-AFE3-A9651133F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25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F7B6B4-39D1-764B-9E99-46E5F15B42F2}" type="datetimeFigureOut">
              <a:rPr lang="en-US" smtClean="0">
                <a:solidFill>
                  <a:prstClr val="black">
                    <a:tint val="75000"/>
                  </a:prstClr>
                </a:solidFill>
              </a:rPr>
              <a:pPr/>
              <a:t>4/9/20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A6F366-543F-5B49-AFE3-A9651133F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492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7B6B4-39D1-764B-9E99-46E5F15B42F2}" type="datetimeFigureOut">
              <a:rPr lang="en-US" smtClean="0">
                <a:solidFill>
                  <a:prstClr val="black">
                    <a:tint val="75000"/>
                  </a:prstClr>
                </a:solidFill>
              </a:rPr>
              <a:pPr/>
              <a:t>4/9/20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A6F366-543F-5B49-AFE3-A9651133F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11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F7B6B4-39D1-764B-9E99-46E5F15B42F2}" type="datetimeFigureOut">
              <a:rPr lang="en-US" smtClean="0"/>
              <a:t>4/9/20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1982501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F7B6B4-39D1-764B-9E99-46E5F15B42F2}" type="datetimeFigureOut">
              <a:rPr lang="en-US" smtClean="0">
                <a:solidFill>
                  <a:prstClr val="black">
                    <a:tint val="75000"/>
                  </a:prstClr>
                </a:solidFill>
              </a:rPr>
              <a:pPr/>
              <a:t>4/9/20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A6F366-543F-5B49-AFE3-A9651133F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066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F7B6B4-39D1-764B-9E99-46E5F15B42F2}" type="datetimeFigureOut">
              <a:rPr lang="en-US" smtClean="0">
                <a:solidFill>
                  <a:prstClr val="black">
                    <a:tint val="75000"/>
                  </a:prstClr>
                </a:solidFill>
              </a:rPr>
              <a:pPr/>
              <a:t>4/9/20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A6F366-543F-5B49-AFE3-A9651133F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310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7B6B4-39D1-764B-9E99-46E5F15B42F2}" type="datetimeFigureOut">
              <a:rPr lang="en-US" smtClean="0">
                <a:solidFill>
                  <a:prstClr val="black">
                    <a:tint val="75000"/>
                  </a:prstClr>
                </a:solidFill>
              </a:rPr>
              <a:pPr/>
              <a:t>4/9/20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6F366-543F-5B49-AFE3-A9651133F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723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7B6B4-39D1-764B-9E99-46E5F15B42F2}" type="datetimeFigureOut">
              <a:rPr lang="en-US" smtClean="0">
                <a:solidFill>
                  <a:prstClr val="black">
                    <a:tint val="75000"/>
                  </a:prstClr>
                </a:solidFill>
              </a:rPr>
              <a:pPr/>
              <a:t>4/9/20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A6F366-543F-5B49-AFE3-A9651133FF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969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F7B6B4-39D1-764B-9E99-46E5F15B42F2}" type="datetimeFigureOut">
              <a:rPr lang="en-US" smtClean="0"/>
              <a:t>4/9/20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144694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F7B6B4-39D1-764B-9E99-46E5F15B42F2}" type="datetimeFigureOut">
              <a:rPr lang="en-US" smtClean="0"/>
              <a:t>4/9/20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376582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F7B6B4-39D1-764B-9E99-46E5F15B42F2}" type="datetimeFigureOut">
              <a:rPr lang="en-US" smtClean="0"/>
              <a:t>4/9/20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312899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7B6B4-39D1-764B-9E99-46E5F15B42F2}" type="datetimeFigureOut">
              <a:rPr lang="en-US" smtClean="0"/>
              <a:t>4/9/20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57517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0"/>
            <a:ext cx="3008313"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F7B6B4-39D1-764B-9E99-46E5F15B42F2}" type="datetimeFigureOut">
              <a:rPr lang="en-US" smtClean="0"/>
              <a:t>4/9/20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171165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F7B6B4-39D1-764B-9E99-46E5F15B42F2}" type="datetimeFigureOut">
              <a:rPr lang="en-US" smtClean="0"/>
              <a:t>4/9/20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95263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07" tIns="45704" rIns="91407" bIns="457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22F7B6B4-39D1-764B-9E99-46E5F15B42F2}" type="datetimeFigureOut">
              <a:rPr lang="en-US" smtClean="0"/>
              <a:t>4/9/20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C9A6F366-543F-5B49-AFE3-A9651133FFE5}" type="slidenum">
              <a:rPr lang="en-US" smtClean="0"/>
              <a:t>‹#›</a:t>
            </a:fld>
            <a:endParaRPr lang="en-US"/>
          </a:p>
        </p:txBody>
      </p:sp>
    </p:spTree>
    <p:extLst>
      <p:ext uri="{BB962C8B-B14F-4D97-AF65-F5344CB8AC3E}">
        <p14:creationId xmlns:p14="http://schemas.microsoft.com/office/powerpoint/2010/main" val="1678932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039" rtl="0" eaLnBrk="1" latinLnBrk="0" hangingPunct="1">
        <a:spcBef>
          <a:spcPct val="0"/>
        </a:spcBef>
        <a:buNone/>
        <a:defRPr sz="4400" kern="1200">
          <a:solidFill>
            <a:schemeClr val="tx1"/>
          </a:solidFill>
          <a:latin typeface="+mj-lt"/>
          <a:ea typeface="+mj-ea"/>
          <a:cs typeface="+mj-cs"/>
        </a:defRPr>
      </a:lvl1pPr>
    </p:titleStyle>
    <p:bodyStyle>
      <a:lvl1pPr marL="342780" indent="-342780"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9"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9"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8"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8"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7"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9"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9"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82058" tIns="41029" rIns="82058" bIns="4102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82058" tIns="41029" rIns="82058" bIns="410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82058" tIns="41029" rIns="82058" bIns="41029" rtlCol="0" anchor="ctr"/>
          <a:lstStyle>
            <a:lvl1pPr algn="l">
              <a:defRPr sz="1200">
                <a:solidFill>
                  <a:schemeClr val="tx1">
                    <a:tint val="75000"/>
                  </a:schemeClr>
                </a:solidFill>
              </a:defRPr>
            </a:lvl1pPr>
          </a:lstStyle>
          <a:p>
            <a:pPr defTabSz="820583"/>
            <a:fld id="{1EED1A5A-2F57-B842-8EC9-C3200AABF786}" type="datetimeFigureOut">
              <a:rPr lang="en-US" smtClean="0">
                <a:solidFill>
                  <a:prstClr val="black">
                    <a:tint val="75000"/>
                  </a:prstClr>
                </a:solidFill>
              </a:rPr>
              <a:pPr defTabSz="820583"/>
              <a:t>4/9/20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82058" tIns="41029" rIns="82058" bIns="41029" rtlCol="0" anchor="ctr"/>
          <a:lstStyle>
            <a:lvl1pPr algn="ctr">
              <a:defRPr sz="1200">
                <a:solidFill>
                  <a:schemeClr val="tx1">
                    <a:tint val="75000"/>
                  </a:schemeClr>
                </a:solidFill>
              </a:defRPr>
            </a:lvl1pPr>
          </a:lstStyle>
          <a:p>
            <a:pPr defTabSz="820583"/>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82058" tIns="41029" rIns="82058" bIns="41029" rtlCol="0" anchor="ctr"/>
          <a:lstStyle>
            <a:lvl1pPr algn="r">
              <a:defRPr sz="1200">
                <a:solidFill>
                  <a:schemeClr val="tx1">
                    <a:tint val="75000"/>
                  </a:schemeClr>
                </a:solidFill>
              </a:defRPr>
            </a:lvl1pPr>
          </a:lstStyle>
          <a:p>
            <a:pPr defTabSz="820583"/>
            <a:fld id="{C05F8ECA-456D-BE49-93DE-EA9117D9C917}" type="slidenum">
              <a:rPr lang="en-US" smtClean="0">
                <a:solidFill>
                  <a:prstClr val="black">
                    <a:tint val="75000"/>
                  </a:prstClr>
                </a:solidFill>
              </a:rPr>
              <a:pPr defTabSz="820583"/>
              <a:t>‹#›</a:t>
            </a:fld>
            <a:endParaRPr lang="en-US">
              <a:solidFill>
                <a:prstClr val="black">
                  <a:tint val="75000"/>
                </a:prstClr>
              </a:solidFill>
            </a:endParaRPr>
          </a:p>
        </p:txBody>
      </p:sp>
    </p:spTree>
    <p:extLst>
      <p:ext uri="{BB962C8B-B14F-4D97-AF65-F5344CB8AC3E}">
        <p14:creationId xmlns:p14="http://schemas.microsoft.com/office/powerpoint/2010/main" val="22769439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02641"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25660" indent="-225660" algn="l" defTabSz="902641" rtl="0" eaLnBrk="1" latinLnBrk="0" hangingPunct="1">
        <a:lnSpc>
          <a:spcPct val="90000"/>
        </a:lnSpc>
        <a:spcBef>
          <a:spcPts val="987"/>
        </a:spcBef>
        <a:buFont typeface="Arial" panose="020B0604020202020204" pitchFamily="34" charset="0"/>
        <a:buChar char="•"/>
        <a:defRPr sz="2800" kern="1200">
          <a:solidFill>
            <a:schemeClr val="tx1"/>
          </a:solidFill>
          <a:latin typeface="+mn-lt"/>
          <a:ea typeface="+mn-ea"/>
          <a:cs typeface="+mn-cs"/>
        </a:defRPr>
      </a:lvl1pPr>
      <a:lvl2pPr marL="676981" indent="-225660" algn="l" defTabSz="902641" rtl="0" eaLnBrk="1" latinLnBrk="0" hangingPunct="1">
        <a:lnSpc>
          <a:spcPct val="90000"/>
        </a:lnSpc>
        <a:spcBef>
          <a:spcPts val="494"/>
        </a:spcBef>
        <a:buFont typeface="Arial" panose="020B0604020202020204" pitchFamily="34" charset="0"/>
        <a:buChar char="•"/>
        <a:defRPr sz="2400" kern="1200">
          <a:solidFill>
            <a:schemeClr val="tx1"/>
          </a:solidFill>
          <a:latin typeface="+mn-lt"/>
          <a:ea typeface="+mn-ea"/>
          <a:cs typeface="+mn-cs"/>
        </a:defRPr>
      </a:lvl2pPr>
      <a:lvl3pPr marL="1128301" indent="-225660" algn="l" defTabSz="902641" rtl="0" eaLnBrk="1" latinLnBrk="0" hangingPunct="1">
        <a:lnSpc>
          <a:spcPct val="90000"/>
        </a:lnSpc>
        <a:spcBef>
          <a:spcPts val="494"/>
        </a:spcBef>
        <a:buFont typeface="Arial" panose="020B0604020202020204" pitchFamily="34" charset="0"/>
        <a:buChar char="•"/>
        <a:defRPr sz="2000" kern="1200">
          <a:solidFill>
            <a:schemeClr val="tx1"/>
          </a:solidFill>
          <a:latin typeface="+mn-lt"/>
          <a:ea typeface="+mn-ea"/>
          <a:cs typeface="+mn-cs"/>
        </a:defRPr>
      </a:lvl3pPr>
      <a:lvl4pPr marL="1579621" indent="-225660" algn="l" defTabSz="902641" rtl="0" eaLnBrk="1" latinLnBrk="0" hangingPunct="1">
        <a:lnSpc>
          <a:spcPct val="90000"/>
        </a:lnSpc>
        <a:spcBef>
          <a:spcPts val="494"/>
        </a:spcBef>
        <a:buFont typeface="Arial" panose="020B0604020202020204" pitchFamily="34" charset="0"/>
        <a:buChar char="•"/>
        <a:defRPr sz="1800" kern="1200">
          <a:solidFill>
            <a:schemeClr val="tx1"/>
          </a:solidFill>
          <a:latin typeface="+mn-lt"/>
          <a:ea typeface="+mn-ea"/>
          <a:cs typeface="+mn-cs"/>
        </a:defRPr>
      </a:lvl4pPr>
      <a:lvl5pPr marL="2030942" indent="-225660" algn="l" defTabSz="902641" rtl="0" eaLnBrk="1" latinLnBrk="0" hangingPunct="1">
        <a:lnSpc>
          <a:spcPct val="90000"/>
        </a:lnSpc>
        <a:spcBef>
          <a:spcPts val="494"/>
        </a:spcBef>
        <a:buFont typeface="Arial" panose="020B0604020202020204" pitchFamily="34" charset="0"/>
        <a:buChar char="•"/>
        <a:defRPr sz="1800" kern="1200">
          <a:solidFill>
            <a:schemeClr val="tx1"/>
          </a:solidFill>
          <a:latin typeface="+mn-lt"/>
          <a:ea typeface="+mn-ea"/>
          <a:cs typeface="+mn-cs"/>
        </a:defRPr>
      </a:lvl5pPr>
      <a:lvl6pPr marL="2482262" indent="-225660" algn="l" defTabSz="902641" rtl="0" eaLnBrk="1" latinLnBrk="0" hangingPunct="1">
        <a:lnSpc>
          <a:spcPct val="90000"/>
        </a:lnSpc>
        <a:spcBef>
          <a:spcPts val="494"/>
        </a:spcBef>
        <a:buFont typeface="Arial" panose="020B0604020202020204" pitchFamily="34" charset="0"/>
        <a:buChar char="•"/>
        <a:defRPr sz="1800" kern="1200">
          <a:solidFill>
            <a:schemeClr val="tx1"/>
          </a:solidFill>
          <a:latin typeface="+mn-lt"/>
          <a:ea typeface="+mn-ea"/>
          <a:cs typeface="+mn-cs"/>
        </a:defRPr>
      </a:lvl6pPr>
      <a:lvl7pPr marL="2933583" indent="-225660" algn="l" defTabSz="902641" rtl="0" eaLnBrk="1" latinLnBrk="0" hangingPunct="1">
        <a:lnSpc>
          <a:spcPct val="90000"/>
        </a:lnSpc>
        <a:spcBef>
          <a:spcPts val="494"/>
        </a:spcBef>
        <a:buFont typeface="Arial" panose="020B0604020202020204" pitchFamily="34" charset="0"/>
        <a:buChar char="•"/>
        <a:defRPr sz="1800" kern="1200">
          <a:solidFill>
            <a:schemeClr val="tx1"/>
          </a:solidFill>
          <a:latin typeface="+mn-lt"/>
          <a:ea typeface="+mn-ea"/>
          <a:cs typeface="+mn-cs"/>
        </a:defRPr>
      </a:lvl7pPr>
      <a:lvl8pPr marL="3384903" indent="-225660" algn="l" defTabSz="902641" rtl="0" eaLnBrk="1" latinLnBrk="0" hangingPunct="1">
        <a:lnSpc>
          <a:spcPct val="90000"/>
        </a:lnSpc>
        <a:spcBef>
          <a:spcPts val="494"/>
        </a:spcBef>
        <a:buFont typeface="Arial" panose="020B0604020202020204" pitchFamily="34" charset="0"/>
        <a:buChar char="•"/>
        <a:defRPr sz="1800" kern="1200">
          <a:solidFill>
            <a:schemeClr val="tx1"/>
          </a:solidFill>
          <a:latin typeface="+mn-lt"/>
          <a:ea typeface="+mn-ea"/>
          <a:cs typeface="+mn-cs"/>
        </a:defRPr>
      </a:lvl8pPr>
      <a:lvl9pPr marL="3836223" indent="-225660" algn="l" defTabSz="902641" rtl="0" eaLnBrk="1" latinLnBrk="0" hangingPunct="1">
        <a:lnSpc>
          <a:spcPct val="90000"/>
        </a:lnSpc>
        <a:spcBef>
          <a:spcPts val="494"/>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02641" rtl="0" eaLnBrk="1" latinLnBrk="0" hangingPunct="1">
        <a:defRPr sz="1800" kern="1200">
          <a:solidFill>
            <a:schemeClr val="tx1"/>
          </a:solidFill>
          <a:latin typeface="+mn-lt"/>
          <a:ea typeface="+mn-ea"/>
          <a:cs typeface="+mn-cs"/>
        </a:defRPr>
      </a:lvl1pPr>
      <a:lvl2pPr marL="451320" algn="l" defTabSz="902641" rtl="0" eaLnBrk="1" latinLnBrk="0" hangingPunct="1">
        <a:defRPr sz="1800" kern="1200">
          <a:solidFill>
            <a:schemeClr val="tx1"/>
          </a:solidFill>
          <a:latin typeface="+mn-lt"/>
          <a:ea typeface="+mn-ea"/>
          <a:cs typeface="+mn-cs"/>
        </a:defRPr>
      </a:lvl2pPr>
      <a:lvl3pPr marL="902641" algn="l" defTabSz="902641" rtl="0" eaLnBrk="1" latinLnBrk="0" hangingPunct="1">
        <a:defRPr sz="1800" kern="1200">
          <a:solidFill>
            <a:schemeClr val="tx1"/>
          </a:solidFill>
          <a:latin typeface="+mn-lt"/>
          <a:ea typeface="+mn-ea"/>
          <a:cs typeface="+mn-cs"/>
        </a:defRPr>
      </a:lvl3pPr>
      <a:lvl4pPr marL="1353961" algn="l" defTabSz="902641" rtl="0" eaLnBrk="1" latinLnBrk="0" hangingPunct="1">
        <a:defRPr sz="1800" kern="1200">
          <a:solidFill>
            <a:schemeClr val="tx1"/>
          </a:solidFill>
          <a:latin typeface="+mn-lt"/>
          <a:ea typeface="+mn-ea"/>
          <a:cs typeface="+mn-cs"/>
        </a:defRPr>
      </a:lvl4pPr>
      <a:lvl5pPr marL="1805282" algn="l" defTabSz="902641" rtl="0" eaLnBrk="1" latinLnBrk="0" hangingPunct="1">
        <a:defRPr sz="1800" kern="1200">
          <a:solidFill>
            <a:schemeClr val="tx1"/>
          </a:solidFill>
          <a:latin typeface="+mn-lt"/>
          <a:ea typeface="+mn-ea"/>
          <a:cs typeface="+mn-cs"/>
        </a:defRPr>
      </a:lvl5pPr>
      <a:lvl6pPr marL="2256602" algn="l" defTabSz="902641" rtl="0" eaLnBrk="1" latinLnBrk="0" hangingPunct="1">
        <a:defRPr sz="1800" kern="1200">
          <a:solidFill>
            <a:schemeClr val="tx1"/>
          </a:solidFill>
          <a:latin typeface="+mn-lt"/>
          <a:ea typeface="+mn-ea"/>
          <a:cs typeface="+mn-cs"/>
        </a:defRPr>
      </a:lvl6pPr>
      <a:lvl7pPr marL="2707922" algn="l" defTabSz="902641" rtl="0" eaLnBrk="1" latinLnBrk="0" hangingPunct="1">
        <a:defRPr sz="1800" kern="1200">
          <a:solidFill>
            <a:schemeClr val="tx1"/>
          </a:solidFill>
          <a:latin typeface="+mn-lt"/>
          <a:ea typeface="+mn-ea"/>
          <a:cs typeface="+mn-cs"/>
        </a:defRPr>
      </a:lvl7pPr>
      <a:lvl8pPr marL="3159243" algn="l" defTabSz="902641" rtl="0" eaLnBrk="1" latinLnBrk="0" hangingPunct="1">
        <a:defRPr sz="1800" kern="1200">
          <a:solidFill>
            <a:schemeClr val="tx1"/>
          </a:solidFill>
          <a:latin typeface="+mn-lt"/>
          <a:ea typeface="+mn-ea"/>
          <a:cs typeface="+mn-cs"/>
        </a:defRPr>
      </a:lvl8pPr>
      <a:lvl9pPr marL="3610563" algn="l" defTabSz="90264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2F7B6B4-39D1-764B-9E99-46E5F15B42F2}" type="datetimeFigureOut">
              <a:rPr lang="en-US" smtClean="0">
                <a:solidFill>
                  <a:prstClr val="black">
                    <a:tint val="75000"/>
                  </a:prstClr>
                </a:solidFill>
              </a:rPr>
              <a:pPr defTabSz="457200"/>
              <a:t>4/9/20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9A6F366-543F-5B49-AFE3-A9651133FFE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9080367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4.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9643" y="1954063"/>
            <a:ext cx="7728559" cy="4196219"/>
          </a:xfrm>
        </p:spPr>
        <p:txBody>
          <a:bodyPr>
            <a:normAutofit/>
          </a:bodyPr>
          <a:lstStyle/>
          <a:p>
            <a:r>
              <a:rPr lang="en-US" i="1" dirty="0">
                <a:solidFill>
                  <a:schemeClr val="tx1"/>
                </a:solidFill>
                <a:latin typeface="Calibri" panose="020F0502020204030204" pitchFamily="34" charset="0"/>
              </a:rPr>
              <a:t>Nexus supports strong, equitable and just communities in which all residents are engaged, are recognized as leaders and have pathways to opportunities. The key to building more engaged and powerful communities of color lies in the interconnectedness between </a:t>
            </a:r>
            <a:r>
              <a:rPr lang="en-US" i="1" u="sng" dirty="0">
                <a:solidFill>
                  <a:schemeClr val="tx1"/>
                </a:solidFill>
                <a:latin typeface="Calibri" panose="020F0502020204030204" pitchFamily="34" charset="0"/>
              </a:rPr>
              <a:t>authorship</a:t>
            </a:r>
            <a:r>
              <a:rPr lang="en-US" i="1" dirty="0">
                <a:solidFill>
                  <a:schemeClr val="tx1"/>
                </a:solidFill>
                <a:latin typeface="Calibri" panose="020F0502020204030204" pitchFamily="34" charset="0"/>
              </a:rPr>
              <a:t>, </a:t>
            </a:r>
            <a:r>
              <a:rPr lang="en-US" i="1" u="sng" dirty="0">
                <a:solidFill>
                  <a:schemeClr val="tx1"/>
                </a:solidFill>
                <a:latin typeface="Calibri" panose="020F0502020204030204" pitchFamily="34" charset="0"/>
              </a:rPr>
              <a:t>leadership</a:t>
            </a:r>
            <a:r>
              <a:rPr lang="en-US" i="1" dirty="0">
                <a:solidFill>
                  <a:schemeClr val="tx1"/>
                </a:solidFill>
                <a:latin typeface="Calibri" panose="020F0502020204030204" pitchFamily="34" charset="0"/>
              </a:rPr>
              <a:t> and </a:t>
            </a:r>
            <a:r>
              <a:rPr lang="en-US" i="1" u="sng" dirty="0">
                <a:solidFill>
                  <a:schemeClr val="tx1"/>
                </a:solidFill>
                <a:latin typeface="Calibri" panose="020F0502020204030204" pitchFamily="34" charset="0"/>
              </a:rPr>
              <a:t>ownership</a:t>
            </a:r>
            <a:r>
              <a:rPr lang="en-US" i="1" dirty="0">
                <a:solidFill>
                  <a:schemeClr val="tx1"/>
                </a:solidFill>
              </a:rPr>
              <a:t>. </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260" y="3"/>
            <a:ext cx="2661718" cy="1966741"/>
          </a:xfrm>
          <a:prstGeom prst="rect">
            <a:avLst/>
          </a:prstGeom>
        </p:spPr>
      </p:pic>
    </p:spTree>
    <p:extLst>
      <p:ext uri="{BB962C8B-B14F-4D97-AF65-F5344CB8AC3E}">
        <p14:creationId xmlns:p14="http://schemas.microsoft.com/office/powerpoint/2010/main" val="257984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593"/>
            <a:ext cx="7885545" cy="1325096"/>
          </a:xfrm>
        </p:spPr>
        <p:txBody>
          <a:bodyPr>
            <a:normAutofit/>
          </a:bodyPr>
          <a:lstStyle/>
          <a:p>
            <a:pPr algn="ctr"/>
            <a:br>
              <a:rPr lang="en-US" sz="3600" b="1" dirty="0">
                <a:solidFill>
                  <a:srgbClr val="0070C0"/>
                </a:solidFill>
              </a:rPr>
            </a:br>
            <a:endParaRPr lang="en-US" b="1" dirty="0">
              <a:solidFill>
                <a:srgbClr val="0070C0"/>
              </a:solidFill>
            </a:endParaRPr>
          </a:p>
        </p:txBody>
      </p:sp>
      <p:cxnSp>
        <p:nvCxnSpPr>
          <p:cNvPr id="4" name="Straight Connector 3"/>
          <p:cNvCxnSpPr/>
          <p:nvPr/>
        </p:nvCxnSpPr>
        <p:spPr>
          <a:xfrm>
            <a:off x="2119745" y="1691593"/>
            <a:ext cx="5047673" cy="35886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2119745" y="1664428"/>
            <a:ext cx="4770582" cy="36157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76582" y="284911"/>
            <a:ext cx="4673600" cy="913856"/>
          </a:xfrm>
          <a:prstGeom prst="rect">
            <a:avLst/>
          </a:prstGeom>
          <a:noFill/>
        </p:spPr>
        <p:txBody>
          <a:bodyPr wrap="square" lIns="82048" tIns="41025" rIns="82048" bIns="41025" rtlCol="0">
            <a:spAutoFit/>
          </a:bodyPr>
          <a:lstStyle/>
          <a:p>
            <a:pPr algn="ctr" defTabSz="820487"/>
            <a:r>
              <a:rPr lang="en-US" sz="5400" b="1" dirty="0">
                <a:solidFill>
                  <a:srgbClr val="0070C0"/>
                </a:solidFill>
              </a:rPr>
              <a:t>How We Work</a:t>
            </a:r>
          </a:p>
        </p:txBody>
      </p:sp>
      <p:sp>
        <p:nvSpPr>
          <p:cNvPr id="7" name="TextBox 6"/>
          <p:cNvSpPr txBox="1"/>
          <p:nvPr/>
        </p:nvSpPr>
        <p:spPr>
          <a:xfrm>
            <a:off x="3736095" y="1691593"/>
            <a:ext cx="1605600" cy="698412"/>
          </a:xfrm>
          <a:prstGeom prst="rect">
            <a:avLst/>
          </a:prstGeom>
          <a:noFill/>
        </p:spPr>
        <p:txBody>
          <a:bodyPr wrap="none" lIns="82048" tIns="41025" rIns="82048" bIns="41025" rtlCol="0">
            <a:spAutoFit/>
          </a:bodyPr>
          <a:lstStyle/>
          <a:p>
            <a:pPr defTabSz="820487"/>
            <a:r>
              <a:rPr lang="en-US" sz="2000" b="1" dirty="0">
                <a:solidFill>
                  <a:srgbClr val="ED7D31">
                    <a:lumMod val="50000"/>
                  </a:srgbClr>
                </a:solidFill>
              </a:rPr>
              <a:t>Community</a:t>
            </a:r>
          </a:p>
          <a:p>
            <a:pPr defTabSz="820487"/>
            <a:r>
              <a:rPr lang="en-US" sz="2000" b="1" dirty="0">
                <a:solidFill>
                  <a:srgbClr val="ED7D31">
                    <a:lumMod val="50000"/>
                  </a:srgbClr>
                </a:solidFill>
              </a:rPr>
              <a:t>Development</a:t>
            </a:r>
          </a:p>
        </p:txBody>
      </p:sp>
      <p:sp>
        <p:nvSpPr>
          <p:cNvPr id="8" name="TextBox 7"/>
          <p:cNvSpPr txBox="1"/>
          <p:nvPr/>
        </p:nvSpPr>
        <p:spPr>
          <a:xfrm>
            <a:off x="1188387" y="3092125"/>
            <a:ext cx="1404840" cy="390636"/>
          </a:xfrm>
          <a:prstGeom prst="rect">
            <a:avLst/>
          </a:prstGeom>
          <a:noFill/>
        </p:spPr>
        <p:txBody>
          <a:bodyPr wrap="none" lIns="82048" tIns="41025" rIns="82048" bIns="41025" rtlCol="0">
            <a:spAutoFit/>
          </a:bodyPr>
          <a:lstStyle/>
          <a:p>
            <a:pPr defTabSz="820487"/>
            <a:r>
              <a:rPr lang="en-US" sz="2000" b="1" dirty="0">
                <a:solidFill>
                  <a:srgbClr val="ED7D31">
                    <a:lumMod val="50000"/>
                  </a:srgbClr>
                </a:solidFill>
              </a:rPr>
              <a:t>Community</a:t>
            </a:r>
          </a:p>
        </p:txBody>
      </p:sp>
      <p:sp>
        <p:nvSpPr>
          <p:cNvPr id="9" name="TextBox 8"/>
          <p:cNvSpPr txBox="1"/>
          <p:nvPr/>
        </p:nvSpPr>
        <p:spPr>
          <a:xfrm>
            <a:off x="3896048" y="4483551"/>
            <a:ext cx="1617335" cy="698412"/>
          </a:xfrm>
          <a:prstGeom prst="rect">
            <a:avLst/>
          </a:prstGeom>
          <a:noFill/>
        </p:spPr>
        <p:txBody>
          <a:bodyPr wrap="none" lIns="82048" tIns="41025" rIns="82048" bIns="41025" rtlCol="0">
            <a:spAutoFit/>
          </a:bodyPr>
          <a:lstStyle/>
          <a:p>
            <a:pPr defTabSz="820487"/>
            <a:r>
              <a:rPr lang="en-US" sz="2000" b="1" dirty="0">
                <a:solidFill>
                  <a:srgbClr val="ED7D31">
                    <a:lumMod val="50000"/>
                  </a:srgbClr>
                </a:solidFill>
              </a:rPr>
              <a:t>Government/</a:t>
            </a:r>
          </a:p>
          <a:p>
            <a:pPr defTabSz="820487"/>
            <a:r>
              <a:rPr lang="en-US" sz="2000" b="1" dirty="0">
                <a:solidFill>
                  <a:srgbClr val="ED7D31">
                    <a:lumMod val="50000"/>
                  </a:srgbClr>
                </a:solidFill>
              </a:rPr>
              <a:t>Public Sector</a:t>
            </a:r>
          </a:p>
        </p:txBody>
      </p:sp>
      <p:sp>
        <p:nvSpPr>
          <p:cNvPr id="10" name="TextBox 9"/>
          <p:cNvSpPr txBox="1"/>
          <p:nvPr/>
        </p:nvSpPr>
        <p:spPr>
          <a:xfrm>
            <a:off x="6347481" y="3170503"/>
            <a:ext cx="1537441" cy="390636"/>
          </a:xfrm>
          <a:prstGeom prst="rect">
            <a:avLst/>
          </a:prstGeom>
          <a:noFill/>
        </p:spPr>
        <p:txBody>
          <a:bodyPr wrap="none" lIns="82048" tIns="41025" rIns="82048" bIns="41025" rtlCol="0">
            <a:spAutoFit/>
          </a:bodyPr>
          <a:lstStyle/>
          <a:p>
            <a:pPr defTabSz="820487"/>
            <a:r>
              <a:rPr lang="en-US" sz="2000" b="1" dirty="0">
                <a:solidFill>
                  <a:srgbClr val="ED7D31">
                    <a:lumMod val="50000"/>
                  </a:srgbClr>
                </a:solidFill>
              </a:rPr>
              <a:t>Philanthropy</a:t>
            </a:r>
          </a:p>
        </p:txBody>
      </p:sp>
      <p:sp>
        <p:nvSpPr>
          <p:cNvPr id="11" name="TextBox 10"/>
          <p:cNvSpPr txBox="1"/>
          <p:nvPr/>
        </p:nvSpPr>
        <p:spPr>
          <a:xfrm>
            <a:off x="2995532" y="2759966"/>
            <a:ext cx="1111490" cy="1190855"/>
          </a:xfrm>
          <a:prstGeom prst="rect">
            <a:avLst/>
          </a:prstGeom>
          <a:noFill/>
        </p:spPr>
        <p:txBody>
          <a:bodyPr wrap="none" lIns="82048" tIns="41025" rIns="82048" bIns="41025" rtlCol="0">
            <a:spAutoFit/>
          </a:bodyPr>
          <a:lstStyle/>
          <a:p>
            <a:pPr defTabSz="820487"/>
            <a:r>
              <a:rPr lang="en-US" sz="7200" dirty="0">
                <a:solidFill>
                  <a:prstClr val="black"/>
                </a:solidFill>
              </a:rPr>
              <a:t>ne</a:t>
            </a:r>
          </a:p>
        </p:txBody>
      </p:sp>
      <p:sp>
        <p:nvSpPr>
          <p:cNvPr id="12" name="TextBox 11"/>
          <p:cNvSpPr txBox="1"/>
          <p:nvPr/>
        </p:nvSpPr>
        <p:spPr>
          <a:xfrm>
            <a:off x="4831207" y="2776730"/>
            <a:ext cx="1012104" cy="1190855"/>
          </a:xfrm>
          <a:prstGeom prst="rect">
            <a:avLst/>
          </a:prstGeom>
          <a:noFill/>
        </p:spPr>
        <p:txBody>
          <a:bodyPr wrap="none" lIns="82048" tIns="41025" rIns="82048" bIns="41025" rtlCol="0">
            <a:spAutoFit/>
          </a:bodyPr>
          <a:lstStyle/>
          <a:p>
            <a:pPr defTabSz="820487"/>
            <a:r>
              <a:rPr lang="en-US" sz="7200" dirty="0">
                <a:solidFill>
                  <a:prstClr val="black"/>
                </a:solidFill>
              </a:rPr>
              <a:t>us</a:t>
            </a:r>
          </a:p>
        </p:txBody>
      </p:sp>
    </p:spTree>
    <p:extLst>
      <p:ext uri="{BB962C8B-B14F-4D97-AF65-F5344CB8AC3E}">
        <p14:creationId xmlns:p14="http://schemas.microsoft.com/office/powerpoint/2010/main" val="237135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68035" y="1285665"/>
            <a:ext cx="7329056" cy="5078313"/>
          </a:xfrm>
          <a:prstGeom prst="rect">
            <a:avLst/>
          </a:prstGeom>
        </p:spPr>
        <p:txBody>
          <a:bodyPr wrap="square">
            <a:spAutoFit/>
          </a:bodyPr>
          <a:lstStyle/>
          <a:p>
            <a:pPr defTabSz="457200"/>
            <a:r>
              <a:rPr lang="en-US" dirty="0">
                <a:solidFill>
                  <a:srgbClr val="C0504D">
                    <a:lumMod val="75000"/>
                  </a:srgbClr>
                </a:solidFill>
              </a:rPr>
              <a:t>Authorship: Engaging Community</a:t>
            </a:r>
          </a:p>
          <a:p>
            <a:pPr defTabSz="457200"/>
            <a:r>
              <a:rPr lang="en-US" dirty="0">
                <a:solidFill>
                  <a:prstClr val="black"/>
                </a:solidFill>
              </a:rPr>
              <a:t>In a strong, equitable and just community, all members are engaged in and have authorship of their lives and their future. Nexus builds infrastructure for stronger community engagement learning and practice.</a:t>
            </a:r>
          </a:p>
          <a:p>
            <a:pPr defTabSz="457200"/>
            <a:br>
              <a:rPr lang="en-US" dirty="0">
                <a:solidFill>
                  <a:prstClr val="black"/>
                </a:solidFill>
              </a:rPr>
            </a:br>
            <a:r>
              <a:rPr lang="en-US" dirty="0">
                <a:solidFill>
                  <a:srgbClr val="C0504D">
                    <a:lumMod val="75000"/>
                  </a:srgbClr>
                </a:solidFill>
              </a:rPr>
              <a:t>Leadership: Cultivating Power</a:t>
            </a:r>
          </a:p>
          <a:p>
            <a:pPr defTabSz="457200"/>
            <a:r>
              <a:rPr lang="en-US" dirty="0">
                <a:solidFill>
                  <a:prstClr val="black"/>
                </a:solidFill>
              </a:rPr>
              <a:t>In a strong, equitable and just community, all members are seen as leaders, are given ample opportunities to grow in their leadership, and are able to represent their communities in multiple spaces. Nexus invests in and cultivates leaders of color who are working to advance a broader agenda for equity.</a:t>
            </a:r>
            <a:br>
              <a:rPr lang="en-US" dirty="0">
                <a:solidFill>
                  <a:prstClr val="black"/>
                </a:solidFill>
              </a:rPr>
            </a:br>
            <a:br>
              <a:rPr lang="en-US" dirty="0">
                <a:solidFill>
                  <a:prstClr val="black"/>
                </a:solidFill>
              </a:rPr>
            </a:br>
            <a:r>
              <a:rPr lang="en-US" dirty="0">
                <a:solidFill>
                  <a:srgbClr val="C0504D">
                    <a:lumMod val="75000"/>
                  </a:srgbClr>
                </a:solidFill>
              </a:rPr>
              <a:t>Ownership: Building Community Wealth</a:t>
            </a:r>
          </a:p>
          <a:p>
            <a:pPr defTabSz="457200"/>
            <a:r>
              <a:rPr lang="en-US" dirty="0">
                <a:solidFill>
                  <a:prstClr val="black"/>
                </a:solidFill>
              </a:rPr>
              <a:t>In a strong, equitable and just community, all members are afforded ample access points to generate wealth and to own the wealth they have helped to generate. Nexus challenges practitioners, community leaders and investors to use a community wealth-building framework to revitalize our communities.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590" y="463691"/>
            <a:ext cx="3482327" cy="43685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11" y="193518"/>
            <a:ext cx="1357746" cy="977201"/>
          </a:xfrm>
          <a:prstGeom prst="rect">
            <a:avLst/>
          </a:prstGeom>
        </p:spPr>
      </p:pic>
    </p:spTree>
    <p:extLst>
      <p:ext uri="{BB962C8B-B14F-4D97-AF65-F5344CB8AC3E}">
        <p14:creationId xmlns:p14="http://schemas.microsoft.com/office/powerpoint/2010/main" val="1268252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C3D629EAC82E4A806307D80851D007" ma:contentTypeVersion="13" ma:contentTypeDescription="Create a new document." ma:contentTypeScope="" ma:versionID="82a5397b380376493f92b92e90945152">
  <xsd:schema xmlns:xsd="http://www.w3.org/2001/XMLSchema" xmlns:xs="http://www.w3.org/2001/XMLSchema" xmlns:p="http://schemas.microsoft.com/office/2006/metadata/properties" xmlns:ns2="6ca184b2-e3ed-4f97-a3fd-af83238133d2" xmlns:ns3="af95248b-a67a-4b76-8078-ff1994e28915" targetNamespace="http://schemas.microsoft.com/office/2006/metadata/properties" ma:root="true" ma:fieldsID="ce6c1fb54248eb340d7bcba522047584" ns2:_="" ns3:_="">
    <xsd:import namespace="6ca184b2-e3ed-4f97-a3fd-af83238133d2"/>
    <xsd:import namespace="af95248b-a67a-4b76-8078-ff1994e28915"/>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a184b2-e3ed-4f97-a3fd-af83238133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f95248b-a67a-4b76-8078-ff1994e28915"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46FC26-2BA8-4634-967C-83553C6F3D29}">
  <ds:schemaRefs>
    <ds:schemaRef ds:uri="http://schemas.microsoft.com/sharepoint/v3/contenttype/forms"/>
  </ds:schemaRefs>
</ds:datastoreItem>
</file>

<file path=customXml/itemProps2.xml><?xml version="1.0" encoding="utf-8"?>
<ds:datastoreItem xmlns:ds="http://schemas.openxmlformats.org/officeDocument/2006/customXml" ds:itemID="{01798BB9-604B-4345-933D-672FE58F0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a184b2-e3ed-4f97-a3fd-af83238133d2"/>
    <ds:schemaRef ds:uri="af95248b-a67a-4b76-8078-ff1994e289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F52FC5-62AE-403E-8154-5E07C1C4F662}">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af95248b-a67a-4b76-8078-ff1994e28915"/>
    <ds:schemaRef ds:uri="http://purl.org/dc/terms/"/>
    <ds:schemaRef ds:uri="6ca184b2-e3ed-4f97-a3fd-af83238133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1352</TotalTime>
  <Words>217</Words>
  <Application>Microsoft Macintosh PowerPoint</Application>
  <PresentationFormat>On-screen Show (4:3)</PresentationFormat>
  <Paragraphs>16</Paragraphs>
  <Slides>3</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vt:i4>
      </vt:variant>
    </vt:vector>
  </HeadingPairs>
  <TitlesOfParts>
    <vt:vector size="9" baseType="lpstr">
      <vt:lpstr>Arial</vt:lpstr>
      <vt:lpstr>Calibri</vt:lpstr>
      <vt:lpstr>Calibri Light</vt:lpstr>
      <vt:lpstr>Office Theme</vt:lpstr>
      <vt:lpstr>2_Office Theme</vt:lpstr>
      <vt:lpstr>3_Office Theme</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Babler</dc:creator>
  <cp:lastModifiedBy>Repa Mekha</cp:lastModifiedBy>
  <cp:revision>16</cp:revision>
  <cp:lastPrinted>2017-04-25T20:50:43Z</cp:lastPrinted>
  <dcterms:created xsi:type="dcterms:W3CDTF">2016-06-28T04:29:24Z</dcterms:created>
  <dcterms:modified xsi:type="dcterms:W3CDTF">2020-04-09T20:18:37Z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0x010100FCC3D629EAC82E4A806307D80851D007</vt:lpwstr>
  </property>
</Properties>
</file>